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05"/>
    <p:restoredTop sz="94640"/>
  </p:normalViewPr>
  <p:slideViewPr>
    <p:cSldViewPr snapToGrid="0" snapToObjects="1">
      <p:cViewPr varScale="1">
        <p:scale>
          <a:sx n="84" d="100"/>
          <a:sy n="84" d="100"/>
        </p:scale>
        <p:origin x="200" y="5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364B79-8646-9748-BFFE-39E07FB73E2E}" type="datetimeFigureOut">
              <a:rPr lang="en-US" smtClean="0"/>
              <a:t>3/8/21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67E165-CA90-9D4F-8900-EAD1AEB574C9}" type="slidenum">
              <a:rPr lang="en-US" smtClean="0"/>
              <a:t>‹#›</a:t>
            </a:fld>
            <a:endParaRPr lang="en-US"/>
          </a:p>
        </p:txBody>
      </p:sp>
    </p:spTree>
    <p:extLst>
      <p:ext uri="{BB962C8B-B14F-4D97-AF65-F5344CB8AC3E}">
        <p14:creationId xmlns:p14="http://schemas.microsoft.com/office/powerpoint/2010/main" val="395885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67E165-CA90-9D4F-8900-EAD1AEB574C9}" type="slidenum">
              <a:rPr lang="en-US" smtClean="0"/>
              <a:t>1</a:t>
            </a:fld>
            <a:endParaRPr lang="en-US"/>
          </a:p>
        </p:txBody>
      </p:sp>
    </p:spTree>
    <p:extLst>
      <p:ext uri="{BB962C8B-B14F-4D97-AF65-F5344CB8AC3E}">
        <p14:creationId xmlns:p14="http://schemas.microsoft.com/office/powerpoint/2010/main" val="2633722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A409E-820E-7644-AAA9-AA04654E5C5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EC9A4C1-CCF5-4548-B97C-9FDF0BD4C6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EE81EE2-0744-9A44-B8D5-96041B65122E}"/>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5" name="Footer Placeholder 4">
            <a:extLst>
              <a:ext uri="{FF2B5EF4-FFF2-40B4-BE49-F238E27FC236}">
                <a16:creationId xmlns:a16="http://schemas.microsoft.com/office/drawing/2014/main" id="{A04097EC-D648-5147-AEC5-63391CDB3B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22D415-DB7D-BE4C-B9A9-B68E8E9461DF}"/>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357110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8960E-CEFE-DD47-BD0B-120F7C79663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7BD11DA-2DD4-4448-91B6-9B7A1E93CD4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4498C9D-089D-254C-B488-7CD26F8B7482}"/>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5" name="Footer Placeholder 4">
            <a:extLst>
              <a:ext uri="{FF2B5EF4-FFF2-40B4-BE49-F238E27FC236}">
                <a16:creationId xmlns:a16="http://schemas.microsoft.com/office/drawing/2014/main" id="{AE5C45A5-F23B-DF4D-9225-631DF32B9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E0262C-24BB-2E4F-B290-838354524758}"/>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236866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2E936-47A2-B344-838B-7B1C598445D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695D233-6BB1-4A48-92D8-AB5D746ADC4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6D10B7-81A4-EC4E-97A5-4DB0FBA3EB1E}"/>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5" name="Footer Placeholder 4">
            <a:extLst>
              <a:ext uri="{FF2B5EF4-FFF2-40B4-BE49-F238E27FC236}">
                <a16:creationId xmlns:a16="http://schemas.microsoft.com/office/drawing/2014/main" id="{D5A709A1-FFA8-D849-81C5-B1A4CE83D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0ECC2-B037-1A4A-A3BC-A3A5DE20873D}"/>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379559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BF143-5879-574D-A721-219575179C2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3203C2F-9F87-F14C-81F3-058054BAF98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0844D9D-622C-9746-9724-7623D03FD617}"/>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5" name="Footer Placeholder 4">
            <a:extLst>
              <a:ext uri="{FF2B5EF4-FFF2-40B4-BE49-F238E27FC236}">
                <a16:creationId xmlns:a16="http://schemas.microsoft.com/office/drawing/2014/main" id="{0533DA15-9C9C-0943-A7AD-8108A2C90A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C0C7D6-18DA-1147-943C-066A9C9813C2}"/>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59316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7AB56-ACA9-4949-BE05-0D5C138551D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B12C051-3DE2-FF40-982C-AF1794F538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3404B0D-277A-0943-840C-910DC8CBF52B}"/>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5" name="Footer Placeholder 4">
            <a:extLst>
              <a:ext uri="{FF2B5EF4-FFF2-40B4-BE49-F238E27FC236}">
                <a16:creationId xmlns:a16="http://schemas.microsoft.com/office/drawing/2014/main" id="{65122762-ADBD-2B40-B9A5-C39C6579A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25950-7273-8744-BD38-0C67718E5118}"/>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137404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10B3-47FF-4047-8467-52E7F7FA69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7E6F08-BAEF-C34A-AABC-BCC30DBD308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93C1A43-63DE-464A-B25C-D38576A6BD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6AF8574-7FD8-684F-AF14-DE2055144216}"/>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6" name="Footer Placeholder 5">
            <a:extLst>
              <a:ext uri="{FF2B5EF4-FFF2-40B4-BE49-F238E27FC236}">
                <a16:creationId xmlns:a16="http://schemas.microsoft.com/office/drawing/2014/main" id="{7D9927AC-F5C9-7048-92AE-5B9B4AAB3D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D030E-A669-934C-AD91-66DF095E1428}"/>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353603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AADA-57F3-304C-A048-A218197255C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D1D6C71-3CE9-FC4C-8C2B-3043BA2E32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8697C97-4A43-5E42-92A0-4D585AFDB36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E07404C-9540-6D46-82E2-B9A4CAFDAE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91EDB2B-11B7-1E4A-AF2D-AC182E94DAB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A91EED5-918C-1B4D-A0B8-FBCDAA976CFA}"/>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8" name="Footer Placeholder 7">
            <a:extLst>
              <a:ext uri="{FF2B5EF4-FFF2-40B4-BE49-F238E27FC236}">
                <a16:creationId xmlns:a16="http://schemas.microsoft.com/office/drawing/2014/main" id="{839F68A6-23AF-3243-B459-6247E654E0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BEB7C6-1B01-0E40-905A-08EF233F5059}"/>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190102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2BCA0-B4B0-3143-ABF2-53DF905BFF9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D57D065-8099-574E-B549-2F9E7ECFA95D}"/>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4" name="Footer Placeholder 3">
            <a:extLst>
              <a:ext uri="{FF2B5EF4-FFF2-40B4-BE49-F238E27FC236}">
                <a16:creationId xmlns:a16="http://schemas.microsoft.com/office/drawing/2014/main" id="{099000DE-B204-A849-A2F9-B0A8E44743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0DA7E0-1C1E-F843-87BA-32CF6492B5AF}"/>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239019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B3705D-2FA6-D44B-A713-C238BFE154D5}"/>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3" name="Footer Placeholder 2">
            <a:extLst>
              <a:ext uri="{FF2B5EF4-FFF2-40B4-BE49-F238E27FC236}">
                <a16:creationId xmlns:a16="http://schemas.microsoft.com/office/drawing/2014/main" id="{07EF7788-C3E7-D349-884E-46BB306014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86A875-C385-7340-A510-C7D6FDF768B9}"/>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1799890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2550-541F-8842-8310-78FA3FD175F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A2730EE-7BA5-D249-A32C-A714E4DD7A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E2EC099-C0DD-B34B-85D4-AA5669B48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D4EA4BF-09FE-A64E-B9D8-463D0B1986A3}"/>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6" name="Footer Placeholder 5">
            <a:extLst>
              <a:ext uri="{FF2B5EF4-FFF2-40B4-BE49-F238E27FC236}">
                <a16:creationId xmlns:a16="http://schemas.microsoft.com/office/drawing/2014/main" id="{E5C70B48-E5FF-4A44-8724-0331C5E984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691308-6D4D-1E44-A06D-DE3C14B2D4C5}"/>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3863784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C4C8A-1DE0-854B-A704-A13AEDC3365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70CEF2E-1A4E-A940-B4BF-1C62184FD0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660A3A-15EF-1746-B9D9-B2ECDB370D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6244B7-D29A-E84E-986E-56F65D5E9B5D}"/>
              </a:ext>
            </a:extLst>
          </p:cNvPr>
          <p:cNvSpPr>
            <a:spLocks noGrp="1"/>
          </p:cNvSpPr>
          <p:nvPr>
            <p:ph type="dt" sz="half" idx="10"/>
          </p:nvPr>
        </p:nvSpPr>
        <p:spPr/>
        <p:txBody>
          <a:bodyPr/>
          <a:lstStyle/>
          <a:p>
            <a:fld id="{BBC27DD1-A53C-5345-937A-21D7DE5B8B5A}" type="datetimeFigureOut">
              <a:rPr lang="en-US" smtClean="0"/>
              <a:t>3/8/21</a:t>
            </a:fld>
            <a:endParaRPr lang="en-US"/>
          </a:p>
        </p:txBody>
      </p:sp>
      <p:sp>
        <p:nvSpPr>
          <p:cNvPr id="6" name="Footer Placeholder 5">
            <a:extLst>
              <a:ext uri="{FF2B5EF4-FFF2-40B4-BE49-F238E27FC236}">
                <a16:creationId xmlns:a16="http://schemas.microsoft.com/office/drawing/2014/main" id="{DE8E751A-BD74-4D4B-9C3E-A55AE50E2C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28AC87-F61C-8B4D-AC46-F929177481A1}"/>
              </a:ext>
            </a:extLst>
          </p:cNvPr>
          <p:cNvSpPr>
            <a:spLocks noGrp="1"/>
          </p:cNvSpPr>
          <p:nvPr>
            <p:ph type="sldNum" sz="quarter" idx="12"/>
          </p:nvPr>
        </p:nvSpPr>
        <p:spPr/>
        <p:txBody>
          <a:bodyPr/>
          <a:lstStyle/>
          <a:p>
            <a:fld id="{CD46912E-C845-AE4C-8973-36ACC7932B85}" type="slidenum">
              <a:rPr lang="en-US" smtClean="0"/>
              <a:t>‹#›</a:t>
            </a:fld>
            <a:endParaRPr lang="en-US"/>
          </a:p>
        </p:txBody>
      </p:sp>
    </p:spTree>
    <p:extLst>
      <p:ext uri="{BB962C8B-B14F-4D97-AF65-F5344CB8AC3E}">
        <p14:creationId xmlns:p14="http://schemas.microsoft.com/office/powerpoint/2010/main" val="1927449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F8D848-2B3F-4F48-BDCD-E1608E34EA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20D5E0F-C942-4C46-B8A8-E00EF341A7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3E76F3-0B0A-B647-A072-433B31056B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27DD1-A53C-5345-937A-21D7DE5B8B5A}" type="datetimeFigureOut">
              <a:rPr lang="en-US" smtClean="0"/>
              <a:t>3/8/21</a:t>
            </a:fld>
            <a:endParaRPr lang="en-US"/>
          </a:p>
        </p:txBody>
      </p:sp>
      <p:sp>
        <p:nvSpPr>
          <p:cNvPr id="5" name="Footer Placeholder 4">
            <a:extLst>
              <a:ext uri="{FF2B5EF4-FFF2-40B4-BE49-F238E27FC236}">
                <a16:creationId xmlns:a16="http://schemas.microsoft.com/office/drawing/2014/main" id="{42D8BAAD-0A9B-3742-ACF1-60AC5DA23E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1D579C-457F-CB42-A004-0144D69136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6912E-C845-AE4C-8973-36ACC7932B85}" type="slidenum">
              <a:rPr lang="en-US" smtClean="0"/>
              <a:t>‹#›</a:t>
            </a:fld>
            <a:endParaRPr lang="en-US"/>
          </a:p>
        </p:txBody>
      </p:sp>
    </p:spTree>
    <p:extLst>
      <p:ext uri="{BB962C8B-B14F-4D97-AF65-F5344CB8AC3E}">
        <p14:creationId xmlns:p14="http://schemas.microsoft.com/office/powerpoint/2010/main" val="658462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B79E6B7-A32F-5149-A99E-B2F7D167D9A2}"/>
              </a:ext>
            </a:extLst>
          </p:cNvPr>
          <p:cNvSpPr txBox="1"/>
          <p:nvPr/>
        </p:nvSpPr>
        <p:spPr>
          <a:xfrm>
            <a:off x="79323" y="62423"/>
            <a:ext cx="12019715" cy="1302921"/>
          </a:xfrm>
          <a:prstGeom prst="rect">
            <a:avLst/>
          </a:prstGeom>
          <a:solidFill>
            <a:schemeClr val="bg1"/>
          </a:solidFill>
        </p:spPr>
        <p:txBody>
          <a:bodyPr wrap="square" rtlCol="0">
            <a:spAutoFit/>
          </a:bodyPr>
          <a:lstStyle/>
          <a:p>
            <a:pPr algn="ctr"/>
            <a:r>
              <a:rPr lang="en-GB" b="1" u="sng" dirty="0">
                <a:latin typeface="Times New Roman" panose="02020603050405020304" pitchFamily="18" charset="0"/>
                <a:cs typeface="Times New Roman" panose="02020603050405020304" pitchFamily="18" charset="0"/>
              </a:rPr>
              <a:t>Establishing digital literacy levels in the pre-operative cohort in relation to Mobile Health (mHealth) and the future implementation of an application (app) for pre-operative patients. </a:t>
            </a:r>
          </a:p>
          <a:p>
            <a:pPr algn="ctr"/>
            <a:r>
              <a:rPr lang="en-GB" sz="1600" dirty="0">
                <a:latin typeface="Times New Roman" panose="02020603050405020304" pitchFamily="18" charset="0"/>
                <a:cs typeface="Times New Roman" panose="02020603050405020304" pitchFamily="18" charset="0"/>
              </a:rPr>
              <a:t>C.Short</a:t>
            </a:r>
            <a:r>
              <a:rPr lang="en-GB" sz="1600" baseline="30000" dirty="0">
                <a:latin typeface="Times New Roman" panose="02020603050405020304" pitchFamily="18" charset="0"/>
                <a:cs typeface="Times New Roman" panose="02020603050405020304" pitchFamily="18" charset="0"/>
              </a:rPr>
              <a:t>1 </a:t>
            </a:r>
            <a:r>
              <a:rPr lang="en-GB" sz="1600" dirty="0">
                <a:latin typeface="Times New Roman" panose="02020603050405020304" pitchFamily="18" charset="0"/>
                <a:cs typeface="Times New Roman" panose="02020603050405020304" pitchFamily="18" charset="0"/>
              </a:rPr>
              <a:t>, V. Taylor-Jones</a:t>
            </a:r>
            <a:r>
              <a:rPr lang="en-GB" sz="1600" baseline="30000" dirty="0">
                <a:latin typeface="Times New Roman" panose="02020603050405020304" pitchFamily="18" charset="0"/>
                <a:cs typeface="Times New Roman" panose="02020603050405020304" pitchFamily="18" charset="0"/>
              </a:rPr>
              <a:t>2</a:t>
            </a:r>
            <a:r>
              <a:rPr lang="en-GB" sz="1600" dirty="0">
                <a:latin typeface="Times New Roman" panose="02020603050405020304" pitchFamily="18" charset="0"/>
                <a:cs typeface="Times New Roman" panose="02020603050405020304" pitchFamily="18" charset="0"/>
              </a:rPr>
              <a:t>, D.Robinson</a:t>
            </a:r>
            <a:r>
              <a:rPr lang="en-GB" sz="1600" baseline="30000" dirty="0">
                <a:latin typeface="Times New Roman" panose="02020603050405020304" pitchFamily="18" charset="0"/>
                <a:cs typeface="Times New Roman" panose="02020603050405020304" pitchFamily="18" charset="0"/>
              </a:rPr>
              <a:t>3</a:t>
            </a:r>
          </a:p>
          <a:p>
            <a:pPr algn="ctr"/>
            <a:r>
              <a:rPr lang="en-GB" sz="1600" dirty="0">
                <a:latin typeface="Times New Roman" panose="02020603050405020304" pitchFamily="18" charset="0"/>
                <a:cs typeface="Times New Roman" panose="02020603050405020304" pitchFamily="18" charset="0"/>
              </a:rPr>
              <a:t>1. Aintree University Hospital NHS Trust Pre-Operative Assessment Clinic</a:t>
            </a:r>
          </a:p>
          <a:p>
            <a:pPr algn="ctr"/>
            <a:endParaRPr lang="en-GB" sz="1600" baseline="30000" dirty="0"/>
          </a:p>
        </p:txBody>
      </p:sp>
      <p:pic>
        <p:nvPicPr>
          <p:cNvPr id="7" name="Picture 6">
            <a:extLst>
              <a:ext uri="{FF2B5EF4-FFF2-40B4-BE49-F238E27FC236}">
                <a16:creationId xmlns:a16="http://schemas.microsoft.com/office/drawing/2014/main" id="{24A349A7-4FC8-D94F-86C2-3F5A0CE9C299}"/>
              </a:ext>
            </a:extLst>
          </p:cNvPr>
          <p:cNvPicPr>
            <a:picLocks noChangeAspect="1"/>
          </p:cNvPicPr>
          <p:nvPr/>
        </p:nvPicPr>
        <p:blipFill>
          <a:blip r:embed="rId3"/>
          <a:stretch>
            <a:fillRect/>
          </a:stretch>
        </p:blipFill>
        <p:spPr>
          <a:xfrm>
            <a:off x="9657246" y="599451"/>
            <a:ext cx="2442896" cy="683327"/>
          </a:xfrm>
          <a:prstGeom prst="rect">
            <a:avLst/>
          </a:prstGeom>
        </p:spPr>
      </p:pic>
      <p:pic>
        <p:nvPicPr>
          <p:cNvPr id="9" name="Picture 8">
            <a:extLst>
              <a:ext uri="{FF2B5EF4-FFF2-40B4-BE49-F238E27FC236}">
                <a16:creationId xmlns:a16="http://schemas.microsoft.com/office/drawing/2014/main" id="{C4F04462-F6BE-5242-A3B4-338C9E3C02CA}"/>
              </a:ext>
            </a:extLst>
          </p:cNvPr>
          <p:cNvPicPr>
            <a:picLocks noChangeAspect="1"/>
          </p:cNvPicPr>
          <p:nvPr/>
        </p:nvPicPr>
        <p:blipFill rotWithShape="1">
          <a:blip r:embed="rId4"/>
          <a:srcRect/>
          <a:stretch/>
        </p:blipFill>
        <p:spPr>
          <a:xfrm>
            <a:off x="89650" y="599450"/>
            <a:ext cx="2623070" cy="683327"/>
          </a:xfrm>
          <a:prstGeom prst="rect">
            <a:avLst/>
          </a:prstGeom>
        </p:spPr>
      </p:pic>
      <p:sp>
        <p:nvSpPr>
          <p:cNvPr id="10" name="TextBox 9">
            <a:extLst>
              <a:ext uri="{FF2B5EF4-FFF2-40B4-BE49-F238E27FC236}">
                <a16:creationId xmlns:a16="http://schemas.microsoft.com/office/drawing/2014/main" id="{3FAE4ED0-C071-1D45-98D1-1B39AB29F347}"/>
              </a:ext>
            </a:extLst>
          </p:cNvPr>
          <p:cNvSpPr txBox="1"/>
          <p:nvPr/>
        </p:nvSpPr>
        <p:spPr>
          <a:xfrm>
            <a:off x="79323" y="1462762"/>
            <a:ext cx="12008284" cy="1107996"/>
          </a:xfrm>
          <a:prstGeom prst="rect">
            <a:avLst/>
          </a:prstGeom>
          <a:solidFill>
            <a:schemeClr val="bg1"/>
          </a:solidFill>
          <a:ln w="38100" cmpd="tri">
            <a:noFill/>
          </a:ln>
        </p:spPr>
        <p:txBody>
          <a:bodyPr wrap="square" rtlCol="0">
            <a:spAutoFit/>
          </a:bodyPr>
          <a:lstStyle/>
          <a:p>
            <a:r>
              <a:rPr lang="en-GB" sz="1100" b="1" u="sng" dirty="0">
                <a:latin typeface="Times New Roman" panose="02020603050405020304" pitchFamily="18" charset="0"/>
                <a:cs typeface="Times New Roman" panose="02020603050405020304" pitchFamily="18" charset="0"/>
              </a:rPr>
              <a:t>Rationale</a:t>
            </a:r>
          </a:p>
          <a:p>
            <a:r>
              <a:rPr lang="en-GB" sz="1100" dirty="0">
                <a:latin typeface="Times New Roman" panose="02020603050405020304" pitchFamily="18" charset="0"/>
                <a:cs typeface="Times New Roman" panose="02020603050405020304" pitchFamily="18" charset="0"/>
              </a:rPr>
              <a:t>MHealth is an established, effective method of improving patient outcomes in areas of mental health, chronic disease and lifestyle. Digital literacy, required to effectively access and utilise this information, is shown to be lower in the elderly population [1]. This is further compounded by lack of access to devices as well poor connectivity. [2]</a:t>
            </a:r>
          </a:p>
          <a:p>
            <a:r>
              <a:rPr lang="en-GB" sz="1100" dirty="0">
                <a:latin typeface="Times New Roman" panose="02020603050405020304" pitchFamily="18" charset="0"/>
                <a:cs typeface="Times New Roman" panose="02020603050405020304" pitchFamily="18" charset="0"/>
              </a:rPr>
              <a:t>Our main aim was to establish whether an app navigating patients through their pre-operative journey, would be accessed by the study cohort. Preparing for an mHealth platform designed to improve patient care and satisfaction, through delivering information on pre-</a:t>
            </a:r>
            <a:r>
              <a:rPr lang="en-GB" sz="1100" dirty="0" err="1">
                <a:latin typeface="Times New Roman" panose="02020603050405020304" pitchFamily="18" charset="0"/>
                <a:cs typeface="Times New Roman" panose="02020603050405020304" pitchFamily="18" charset="0"/>
              </a:rPr>
              <a:t>habilitation</a:t>
            </a:r>
            <a:r>
              <a:rPr lang="en-GB" sz="1100" dirty="0">
                <a:latin typeface="Times New Roman" panose="02020603050405020304" pitchFamily="18" charset="0"/>
                <a:cs typeface="Times New Roman" panose="02020603050405020304" pitchFamily="18" charset="0"/>
              </a:rPr>
              <a:t>, nutrition, fit for surgery, fasting, medication and recovery. The first stage was to assess the digital literacy of the pre-operative patient cohort at Aintree University Hospital NHS Trust using a prospective study model. </a:t>
            </a:r>
            <a:endParaRPr lang="en-US" sz="11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9323E268-7C09-C545-A806-D017607E64BE}"/>
              </a:ext>
            </a:extLst>
          </p:cNvPr>
          <p:cNvSpPr txBox="1"/>
          <p:nvPr/>
        </p:nvSpPr>
        <p:spPr>
          <a:xfrm>
            <a:off x="79323" y="2655359"/>
            <a:ext cx="3565742" cy="1954381"/>
          </a:xfrm>
          <a:prstGeom prst="rect">
            <a:avLst/>
          </a:prstGeom>
          <a:solidFill>
            <a:schemeClr val="bg1"/>
          </a:solidFill>
        </p:spPr>
        <p:txBody>
          <a:bodyPr wrap="square" rtlCol="0">
            <a:spAutoFit/>
          </a:bodyPr>
          <a:lstStyle/>
          <a:p>
            <a:r>
              <a:rPr lang="en-GB" sz="1100" b="1" u="sng" dirty="0">
                <a:latin typeface="Times New Roman" panose="02020603050405020304" pitchFamily="18" charset="0"/>
                <a:cs typeface="Times New Roman" panose="02020603050405020304" pitchFamily="18" charset="0"/>
              </a:rPr>
              <a:t>Methods</a:t>
            </a: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A questionnaire containing both dichotomous and multiple-choice questions was conducted in the Pre-Operative Assessment Clinic between July and November 2019. </a:t>
            </a: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Data included age, mobile device use, device type, smartphone use, functional use including apps and a desire for a pre-operative mobile app. </a:t>
            </a: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No exclusion criteria.</a:t>
            </a: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No funding was required for this project.</a:t>
            </a: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Audit department approval was sought. </a:t>
            </a:r>
          </a:p>
        </p:txBody>
      </p:sp>
      <p:sp>
        <p:nvSpPr>
          <p:cNvPr id="13" name="TextBox 12">
            <a:extLst>
              <a:ext uri="{FF2B5EF4-FFF2-40B4-BE49-F238E27FC236}">
                <a16:creationId xmlns:a16="http://schemas.microsoft.com/office/drawing/2014/main" id="{25E445C9-8D9F-024B-A1FA-AC76A62B489A}"/>
              </a:ext>
            </a:extLst>
          </p:cNvPr>
          <p:cNvSpPr txBox="1"/>
          <p:nvPr/>
        </p:nvSpPr>
        <p:spPr>
          <a:xfrm>
            <a:off x="3860350" y="5349027"/>
            <a:ext cx="4296428" cy="1446550"/>
          </a:xfrm>
          <a:prstGeom prst="rect">
            <a:avLst/>
          </a:prstGeom>
          <a:solidFill>
            <a:schemeClr val="bg1"/>
          </a:solidFill>
        </p:spPr>
        <p:txBody>
          <a:bodyPr wrap="square" rtlCol="0">
            <a:spAutoFit/>
          </a:bodyPr>
          <a:lstStyle/>
          <a:p>
            <a:r>
              <a:rPr lang="en-GB" sz="1100" b="1" u="sng" dirty="0">
                <a:latin typeface="Times New Roman" panose="02020603050405020304" pitchFamily="18" charset="0"/>
                <a:cs typeface="Times New Roman" panose="02020603050405020304" pitchFamily="18" charset="0"/>
              </a:rPr>
              <a:t>Results </a:t>
            </a:r>
          </a:p>
          <a:p>
            <a:r>
              <a:rPr lang="en-GB" sz="1100" dirty="0">
                <a:latin typeface="Times New Roman" panose="02020603050405020304" pitchFamily="18" charset="0"/>
                <a:cs typeface="Times New Roman" panose="02020603050405020304" pitchFamily="18" charset="0"/>
              </a:rPr>
              <a:t>Of 175 respondents 139 used a smartphone device and 56% (n=175) indicated that an app would be useful. The 56 patients (age ≥65) were classed as elderly, 55.4% (n=56) of whom used a smartphone and 33.9% (n=56) (95% CI 32.7-35.1) would use an app (Fig 1). Of the 119 patients aged &lt;65, 90.8% (n=119) indicated use of a smartphone, 80.6% (n=119) (95% CI 76.3-84.9) indicating an app would be useful. No patient aged &gt;85 indicated need for an app or smartphone use. </a:t>
            </a:r>
          </a:p>
        </p:txBody>
      </p:sp>
      <p:sp>
        <p:nvSpPr>
          <p:cNvPr id="15" name="TextBox 14">
            <a:extLst>
              <a:ext uri="{FF2B5EF4-FFF2-40B4-BE49-F238E27FC236}">
                <a16:creationId xmlns:a16="http://schemas.microsoft.com/office/drawing/2014/main" id="{F2EE98C7-05B6-9245-B481-89BC6065A1DA}"/>
              </a:ext>
            </a:extLst>
          </p:cNvPr>
          <p:cNvSpPr txBox="1"/>
          <p:nvPr/>
        </p:nvSpPr>
        <p:spPr>
          <a:xfrm>
            <a:off x="8331651" y="2655359"/>
            <a:ext cx="3755956" cy="2970044"/>
          </a:xfrm>
          <a:prstGeom prst="rect">
            <a:avLst/>
          </a:prstGeom>
          <a:solidFill>
            <a:schemeClr val="bg1"/>
          </a:solidFill>
        </p:spPr>
        <p:txBody>
          <a:bodyPr wrap="square" rtlCol="0">
            <a:spAutoFit/>
          </a:bodyPr>
          <a:lstStyle/>
          <a:p>
            <a:r>
              <a:rPr lang="en-GB" sz="1100" b="1" u="sng" dirty="0">
                <a:latin typeface="Times New Roman" panose="02020603050405020304" pitchFamily="18" charset="0"/>
                <a:cs typeface="Times New Roman" panose="02020603050405020304" pitchFamily="18" charset="0"/>
              </a:rPr>
              <a:t>Conclusions</a:t>
            </a: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The use of an app may have some effect in ≥65’s but is limited in extremes of age, for example those aged &gt;85.</a:t>
            </a:r>
            <a:endParaRPr lang="en-GB" sz="1100" dirty="0">
              <a:effectLst/>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Findings were in keeping with previous research of significantly lower digital literacy in the ≥65 age group when compared to the &lt;65</a:t>
            </a:r>
            <a:r>
              <a:rPr lang="en-GB" sz="1100" dirty="0">
                <a:effectLst/>
                <a:latin typeface="Times New Roman" panose="02020603050405020304" pitchFamily="18" charset="0"/>
                <a:cs typeface="Times New Roman" panose="02020603050405020304" pitchFamily="18" charset="0"/>
              </a:rPr>
              <a:t> [1].</a:t>
            </a: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The peak demand for an app was in the age range 35-44. </a:t>
            </a: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COVID 19  has shifted care in the direction of mHealth  and apps highlighting the need for alternative sources and points of care as age increases.</a:t>
            </a:r>
            <a:endParaRPr lang="en-GB" sz="1100" dirty="0">
              <a:effectLst/>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To further demonstrate demand, a larger study obtaining significant data for 5 and 10 year intervals (Fig 2) would be required.</a:t>
            </a:r>
          </a:p>
          <a:p>
            <a:pPr marL="171450" indent="-171450">
              <a:buFont typeface="Arial" panose="020B0604020202020204" pitchFamily="34" charset="0"/>
              <a:buChar char="•"/>
            </a:pPr>
            <a:r>
              <a:rPr lang="en-GB" sz="1100" dirty="0">
                <a:latin typeface="Times New Roman" panose="02020603050405020304" pitchFamily="18" charset="0"/>
                <a:cs typeface="Times New Roman" panose="02020603050405020304" pitchFamily="18" charset="0"/>
              </a:rPr>
              <a:t>This efficacy in extremes of age is to be expected, however, as more digitally literate people advance in age it is likely the efficacy in older people will increase in line with this and repeat studies to demonstrate this would be useful. </a:t>
            </a:r>
          </a:p>
        </p:txBody>
      </p:sp>
      <p:sp>
        <p:nvSpPr>
          <p:cNvPr id="16" name="TextBox 15">
            <a:extLst>
              <a:ext uri="{FF2B5EF4-FFF2-40B4-BE49-F238E27FC236}">
                <a16:creationId xmlns:a16="http://schemas.microsoft.com/office/drawing/2014/main" id="{8BD01444-554C-594F-A0D4-C1495899754C}"/>
              </a:ext>
            </a:extLst>
          </p:cNvPr>
          <p:cNvSpPr txBox="1"/>
          <p:nvPr/>
        </p:nvSpPr>
        <p:spPr>
          <a:xfrm>
            <a:off x="8331651" y="5710005"/>
            <a:ext cx="3755956" cy="1061829"/>
          </a:xfrm>
          <a:prstGeom prst="rect">
            <a:avLst/>
          </a:prstGeom>
          <a:solidFill>
            <a:schemeClr val="bg1"/>
          </a:solidFill>
        </p:spPr>
        <p:txBody>
          <a:bodyPr wrap="square" rtlCol="0">
            <a:spAutoFit/>
          </a:bodyPr>
          <a:lstStyle/>
          <a:p>
            <a:r>
              <a:rPr lang="en-US" sz="900" b="1" u="sng" dirty="0">
                <a:latin typeface="Times New Roman" panose="02020603050405020304" pitchFamily="18" charset="0"/>
                <a:cs typeface="Times New Roman" panose="02020603050405020304" pitchFamily="18" charset="0"/>
              </a:rPr>
              <a:t>References </a:t>
            </a:r>
          </a:p>
          <a:p>
            <a:pPr lvl="0"/>
            <a:r>
              <a:rPr lang="en-GB" sz="900" dirty="0">
                <a:latin typeface="Times New Roman" panose="02020603050405020304" pitchFamily="18" charset="0"/>
                <a:cs typeface="Times New Roman" panose="02020603050405020304" pitchFamily="18" charset="0"/>
              </a:rPr>
              <a:t>1. Ivan Watkins and Bo </a:t>
            </a:r>
            <a:r>
              <a:rPr lang="en-GB" sz="900" dirty="0" err="1">
                <a:latin typeface="Times New Roman" panose="02020603050405020304" pitchFamily="18" charset="0"/>
                <a:cs typeface="Times New Roman" panose="02020603050405020304" pitchFamily="18" charset="0"/>
              </a:rPr>
              <a:t>Xie</a:t>
            </a:r>
            <a:r>
              <a:rPr lang="en-GB" sz="900" dirty="0">
                <a:latin typeface="Times New Roman" panose="02020603050405020304" pitchFamily="18" charset="0"/>
                <a:cs typeface="Times New Roman" panose="02020603050405020304" pitchFamily="18" charset="0"/>
              </a:rPr>
              <a:t>. eHealth Literacy Interventions for Older Adults: A Systematic Review of the Literature. Journal of Medical Internet Research. 2014 Nov; 16(11): e225</a:t>
            </a:r>
          </a:p>
          <a:p>
            <a:pPr lvl="0"/>
            <a:r>
              <a:rPr lang="en-GB" sz="900" dirty="0">
                <a:latin typeface="Times New Roman" panose="02020603050405020304" pitchFamily="18" charset="0"/>
                <a:cs typeface="Times New Roman" panose="02020603050405020304" pitchFamily="18" charset="0"/>
              </a:rPr>
              <a:t>2. Malcolm Fisk, Anne Livingstone and Sabrina Winona, Telehealth in the Context of COVID-19: Changing Perspectives in Australia, the United Kingdom, and the United States. 2020 June; 22(6): e19264. </a:t>
            </a:r>
          </a:p>
        </p:txBody>
      </p:sp>
      <p:pic>
        <p:nvPicPr>
          <p:cNvPr id="2" name="Picture 1">
            <a:extLst>
              <a:ext uri="{FF2B5EF4-FFF2-40B4-BE49-F238E27FC236}">
                <a16:creationId xmlns:a16="http://schemas.microsoft.com/office/drawing/2014/main" id="{44BA3733-3CED-1143-B94E-8D9F1A2B393B}"/>
              </a:ext>
            </a:extLst>
          </p:cNvPr>
          <p:cNvPicPr>
            <a:picLocks noChangeAspect="1"/>
          </p:cNvPicPr>
          <p:nvPr/>
        </p:nvPicPr>
        <p:blipFill>
          <a:blip r:embed="rId5"/>
          <a:stretch>
            <a:fillRect/>
          </a:stretch>
        </p:blipFill>
        <p:spPr>
          <a:xfrm>
            <a:off x="3966446" y="2655359"/>
            <a:ext cx="4043823" cy="2646665"/>
          </a:xfrm>
          <a:prstGeom prst="rect">
            <a:avLst/>
          </a:prstGeom>
        </p:spPr>
      </p:pic>
      <p:pic>
        <p:nvPicPr>
          <p:cNvPr id="4" name="Picture 3">
            <a:extLst>
              <a:ext uri="{FF2B5EF4-FFF2-40B4-BE49-F238E27FC236}">
                <a16:creationId xmlns:a16="http://schemas.microsoft.com/office/drawing/2014/main" id="{6EAA5FEB-5F5B-0A41-84D6-1807FA77C0B1}"/>
              </a:ext>
            </a:extLst>
          </p:cNvPr>
          <p:cNvPicPr>
            <a:picLocks noChangeAspect="1"/>
          </p:cNvPicPr>
          <p:nvPr/>
        </p:nvPicPr>
        <p:blipFill>
          <a:blip r:embed="rId6"/>
          <a:stretch>
            <a:fillRect/>
          </a:stretch>
        </p:blipFill>
        <p:spPr>
          <a:xfrm>
            <a:off x="90754" y="4670599"/>
            <a:ext cx="3554311" cy="2124978"/>
          </a:xfrm>
          <a:prstGeom prst="rect">
            <a:avLst/>
          </a:prstGeom>
        </p:spPr>
      </p:pic>
    </p:spTree>
    <p:extLst>
      <p:ext uri="{BB962C8B-B14F-4D97-AF65-F5344CB8AC3E}">
        <p14:creationId xmlns:p14="http://schemas.microsoft.com/office/powerpoint/2010/main" val="2406805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630</Words>
  <Application>Microsoft Macintosh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Short</dc:creator>
  <cp:lastModifiedBy>Chloe Short</cp:lastModifiedBy>
  <cp:revision>22</cp:revision>
  <dcterms:created xsi:type="dcterms:W3CDTF">2021-02-04T11:14:15Z</dcterms:created>
  <dcterms:modified xsi:type="dcterms:W3CDTF">2021-03-08T21:57:09Z</dcterms:modified>
</cp:coreProperties>
</file>